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7" r:id="rId5"/>
    <p:sldId id="315" r:id="rId6"/>
    <p:sldId id="316" r:id="rId7"/>
    <p:sldId id="318" r:id="rId8"/>
    <p:sldId id="319" r:id="rId9"/>
    <p:sldId id="320" r:id="rId10"/>
    <p:sldId id="323" r:id="rId11"/>
    <p:sldId id="321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Formules nodig voor 2.34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Variabele kosten = de kosten die stijgen als de hoeveelheid stijgt (in dit geval gereden kilometers)</a:t>
            </a:r>
          </a:p>
          <a:p>
            <a:r>
              <a:rPr lang="nl-NL" sz="2500" dirty="0" smtClean="0"/>
              <a:t>Constante kosten = de kosten die altijd hetzelfde zijn ongeacht de hoeveelheid. (in dit geval de kosten die je elk jaar maakt)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434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75740" cy="1320800"/>
          </a:xfrm>
        </p:spPr>
        <p:txBody>
          <a:bodyPr/>
          <a:lstStyle/>
          <a:p>
            <a:r>
              <a:rPr lang="nl-NL" dirty="0" smtClean="0"/>
              <a:t>Zelfstandig maken opdracht 2.34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930401"/>
            <a:ext cx="4973475" cy="4110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We bespreken de sommen stapsgewijs.</a:t>
            </a:r>
          </a:p>
          <a:p>
            <a:pPr marL="0" indent="0">
              <a:buNone/>
            </a:pPr>
            <a:r>
              <a:rPr lang="nl-NL" sz="2500" dirty="0" smtClean="0"/>
              <a:t> 15/20 minuten de tijd. (maar over 5 minuten bespreken)</a:t>
            </a:r>
          </a:p>
          <a:p>
            <a:pPr marL="0" indent="0">
              <a:buNone/>
            </a:pPr>
            <a:r>
              <a:rPr lang="nl-NL" sz="2500" dirty="0" smtClean="0"/>
              <a:t>Kom je er niet uit? Vraag je buurmens of docent.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835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340"/>
          <a:stretch/>
        </p:blipFill>
        <p:spPr>
          <a:xfrm>
            <a:off x="0" y="1"/>
            <a:ext cx="12192000" cy="457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0809"/>
          <a:stretch/>
        </p:blipFill>
        <p:spPr>
          <a:xfrm>
            <a:off x="0" y="0"/>
            <a:ext cx="12192000" cy="25386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5100"/>
          <a:stretch/>
        </p:blipFill>
        <p:spPr>
          <a:xfrm>
            <a:off x="0" y="1"/>
            <a:ext cx="12192000" cy="32124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6404"/>
          <a:stretch/>
        </p:blipFill>
        <p:spPr>
          <a:xfrm>
            <a:off x="0" y="0"/>
            <a:ext cx="12192000" cy="35854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8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2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Marktaandeel.</a:t>
            </a:r>
          </a:p>
          <a:p>
            <a:r>
              <a:rPr lang="nl-NL" sz="2200" dirty="0" smtClean="0"/>
              <a:t>Totale opbrengst.								</a:t>
            </a:r>
          </a:p>
          <a:p>
            <a:r>
              <a:rPr lang="nl-NL" sz="2200" dirty="0" smtClean="0"/>
              <a:t>Totale kosten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afschrijvingskosten.</a:t>
            </a:r>
          </a:p>
          <a:p>
            <a:r>
              <a:rPr lang="nl-NL" sz="2200" dirty="0" smtClean="0"/>
              <a:t>Totale winst.</a:t>
            </a:r>
          </a:p>
          <a:p>
            <a:r>
              <a:rPr lang="nl-NL" sz="2200" dirty="0" smtClean="0"/>
              <a:t>Break even.</a:t>
            </a:r>
          </a:p>
          <a:p>
            <a:r>
              <a:rPr lang="nl-NL" sz="2200" dirty="0" smtClean="0"/>
              <a:t>Marginale opbrengst.</a:t>
            </a:r>
          </a:p>
          <a:p>
            <a:r>
              <a:rPr lang="nl-NL" sz="2200" dirty="0" smtClean="0"/>
              <a:t>Marginale kosten.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2121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969" y="1390568"/>
            <a:ext cx="10501010" cy="3880773"/>
          </a:xfrm>
        </p:spPr>
        <p:txBody>
          <a:bodyPr>
            <a:noAutofit/>
          </a:bodyPr>
          <a:lstStyle/>
          <a:p>
            <a:r>
              <a:rPr lang="nl-NL" sz="2000" dirty="0" smtClean="0"/>
              <a:t>Marktaandeel.				Afzet van de onderneming/ totale afzet markt * 100%</a:t>
            </a:r>
          </a:p>
          <a:p>
            <a:r>
              <a:rPr lang="nl-NL" sz="2000" dirty="0" smtClean="0"/>
              <a:t>Totale opbrengst.			Prijs * afzet					</a:t>
            </a:r>
          </a:p>
          <a:p>
            <a:r>
              <a:rPr lang="nl-NL" sz="2000" dirty="0" smtClean="0"/>
              <a:t>Totale kosten				Totale variabele kosten + totale constante kosten.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Afschrijvingskosten			Kosten die je maakt om machine te vervangen.</a:t>
            </a:r>
          </a:p>
          <a:p>
            <a:r>
              <a:rPr lang="nl-NL" sz="2000" dirty="0" smtClean="0"/>
              <a:t>Totale winst.					Totale opbrengst – totale kosten	</a:t>
            </a:r>
          </a:p>
          <a:p>
            <a:r>
              <a:rPr lang="nl-NL" sz="2000" dirty="0" smtClean="0"/>
              <a:t>Break even.					Zowel geen winst als verlies</a:t>
            </a:r>
          </a:p>
          <a:p>
            <a:r>
              <a:rPr lang="nl-NL" sz="2000" dirty="0" smtClean="0"/>
              <a:t>Break even omzet			de omzet waarbij je geen winst of verlies maakt.</a:t>
            </a:r>
          </a:p>
          <a:p>
            <a:r>
              <a:rPr lang="nl-NL" sz="2000" dirty="0" smtClean="0"/>
              <a:t>Break even afzet				de afzet waarbij je geen winst of verlies maakt.</a:t>
            </a:r>
          </a:p>
          <a:p>
            <a:r>
              <a:rPr lang="nl-NL" sz="2000" dirty="0" smtClean="0"/>
              <a:t>Marginale opbrengst.			Opbrengst van 1 extra product.</a:t>
            </a:r>
          </a:p>
          <a:p>
            <a:r>
              <a:rPr lang="nl-NL" sz="2000" dirty="0" smtClean="0"/>
              <a:t>Marginale kosten.			Kosten van 1 extra product.</a:t>
            </a:r>
          </a:p>
          <a:p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8732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7965" y="633663"/>
            <a:ext cx="8596668" cy="1320800"/>
          </a:xfrm>
        </p:spPr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 zelftest opgaves. </a:t>
            </a:r>
          </a:p>
          <a:p>
            <a:r>
              <a:rPr lang="nl-NL" sz="2500" dirty="0" smtClean="0"/>
              <a:t>Opgave 2.36</a:t>
            </a:r>
          </a:p>
          <a:p>
            <a:r>
              <a:rPr lang="nl-NL" sz="2500" dirty="0" smtClean="0"/>
              <a:t>(winst berekenen).</a:t>
            </a:r>
          </a:p>
          <a:p>
            <a:r>
              <a:rPr lang="nl-NL" sz="2500" dirty="0" smtClean="0"/>
              <a:t>Opgave 2.37</a:t>
            </a:r>
          </a:p>
          <a:p>
            <a:r>
              <a:rPr lang="nl-NL" sz="2500" dirty="0" smtClean="0"/>
              <a:t>Break-even.</a:t>
            </a:r>
          </a:p>
          <a:p>
            <a:r>
              <a:rPr lang="nl-NL" sz="2500" smtClean="0"/>
              <a:t>Opgave 2.34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Formuleblad voor opgave 2.36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1299411"/>
            <a:ext cx="9117591" cy="4741951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TO = P * Q (Prijs * hoeveelheid)</a:t>
            </a:r>
          </a:p>
          <a:p>
            <a:r>
              <a:rPr lang="nl-NL" sz="2500" dirty="0" smtClean="0"/>
              <a:t>TK = GTK * Q (gemiddelde totale kosten * hoeveelheid)</a:t>
            </a:r>
          </a:p>
          <a:p>
            <a:r>
              <a:rPr lang="nl-NL" sz="2500" dirty="0" smtClean="0"/>
              <a:t>TK = TCK + TVK (totale constante kosten + totale variabele kosten)</a:t>
            </a:r>
          </a:p>
          <a:p>
            <a:r>
              <a:rPr lang="nl-NL" sz="2500" dirty="0" smtClean="0"/>
              <a:t>TK = TCK + som van marginale kosten.</a:t>
            </a:r>
          </a:p>
          <a:p>
            <a:r>
              <a:rPr lang="nl-NL" sz="2500" dirty="0" smtClean="0"/>
              <a:t>Maximale winst is bij de hoeveelheid waarbij MO = MK</a:t>
            </a:r>
          </a:p>
          <a:p>
            <a:r>
              <a:rPr lang="nl-NL" sz="2500" dirty="0" smtClean="0"/>
              <a:t>Hint voor opgave A, kijk hoeveel extra het eerste product kost om te maken (dus stel je voor hoeveel geld zijn we kwijt als we 0 producten maken, dan weet je de constante kosten</a:t>
            </a:r>
            <a:r>
              <a:rPr lang="nl-NL" sz="2500" dirty="0" smtClean="0"/>
              <a:t>).</a:t>
            </a:r>
          </a:p>
          <a:p>
            <a:r>
              <a:rPr lang="nl-NL" sz="2500" dirty="0" smtClean="0"/>
              <a:t>10 minuten de tijd.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9064212" y="298413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9064212" y="298413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9064212" y="298412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9064212" y="298411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9064212" y="298410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9064212" y="298410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9064212" y="298410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9064212" y="298409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9064212" y="298408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9064212" y="298407"/>
            <a:ext cx="2678610" cy="2240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1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9587"/>
          <a:stretch/>
        </p:blipFill>
        <p:spPr>
          <a:xfrm>
            <a:off x="0" y="0"/>
            <a:ext cx="12192000" cy="11550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2659"/>
          <a:stretch/>
        </p:blipFill>
        <p:spPr>
          <a:xfrm>
            <a:off x="0" y="0"/>
            <a:ext cx="12192000" cy="21777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9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Formuleblad voor opgave </a:t>
            </a:r>
            <a:r>
              <a:rPr lang="nl-NL" dirty="0" smtClean="0"/>
              <a:t>2.37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9092308" cy="3880773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TO = P * Q (Prijs * hoeveelheid)</a:t>
            </a:r>
          </a:p>
          <a:p>
            <a:r>
              <a:rPr lang="nl-NL" sz="2500" dirty="0" smtClean="0"/>
              <a:t>TK = TCK + TVK.</a:t>
            </a:r>
          </a:p>
          <a:p>
            <a:r>
              <a:rPr lang="nl-NL" sz="2500" dirty="0" smtClean="0"/>
              <a:t>Break even = TO = TK</a:t>
            </a:r>
          </a:p>
          <a:p>
            <a:r>
              <a:rPr lang="nl-NL" sz="2500" dirty="0" smtClean="0"/>
              <a:t>Break even afzet = de hoeveelheid die hoort bij TO=TK</a:t>
            </a:r>
          </a:p>
          <a:p>
            <a:r>
              <a:rPr lang="nl-NL" sz="2500" dirty="0" smtClean="0"/>
              <a:t>Break even omzet = de omzet (TO) die hoort bij TO = TK.</a:t>
            </a:r>
          </a:p>
          <a:p>
            <a:r>
              <a:rPr lang="nl-NL" sz="2500" dirty="0" smtClean="0"/>
              <a:t>MO = de opbrengst van een extra product.</a:t>
            </a:r>
          </a:p>
          <a:p>
            <a:r>
              <a:rPr lang="nl-NL" sz="2500" dirty="0" smtClean="0"/>
              <a:t>MK = de kosten van een extra product.</a:t>
            </a:r>
          </a:p>
          <a:p>
            <a:r>
              <a:rPr lang="nl-NL" sz="2500" dirty="0" smtClean="0"/>
              <a:t>15/20 minuten de tijd. (bespreken hem tussendoor.</a:t>
            </a:r>
            <a:endParaRPr lang="nl-NL" sz="2500" dirty="0" smtClean="0"/>
          </a:p>
        </p:txBody>
      </p:sp>
      <p:sp>
        <p:nvSpPr>
          <p:cNvPr id="14" name="Ovaal 13"/>
          <p:cNvSpPr/>
          <p:nvPr/>
        </p:nvSpPr>
        <p:spPr>
          <a:xfrm>
            <a:off x="8679201" y="6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8679201" y="6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6" name="Ovaal 15"/>
          <p:cNvSpPr/>
          <p:nvPr/>
        </p:nvSpPr>
        <p:spPr>
          <a:xfrm>
            <a:off x="8679201" y="5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7" name="Ovaal 16"/>
          <p:cNvSpPr/>
          <p:nvPr/>
        </p:nvSpPr>
        <p:spPr>
          <a:xfrm>
            <a:off x="8679201" y="4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8" name="Ovaal 17"/>
          <p:cNvSpPr/>
          <p:nvPr/>
        </p:nvSpPr>
        <p:spPr>
          <a:xfrm>
            <a:off x="8679201" y="3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9" name="Ovaal 18"/>
          <p:cNvSpPr/>
          <p:nvPr/>
        </p:nvSpPr>
        <p:spPr>
          <a:xfrm>
            <a:off x="8679201" y="3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0" name="Ovaal 19"/>
          <p:cNvSpPr/>
          <p:nvPr/>
        </p:nvSpPr>
        <p:spPr>
          <a:xfrm>
            <a:off x="8679201" y="3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1" name="Ovaal 20"/>
          <p:cNvSpPr/>
          <p:nvPr/>
        </p:nvSpPr>
        <p:spPr>
          <a:xfrm>
            <a:off x="8679201" y="2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2" name="Ovaal 21"/>
          <p:cNvSpPr/>
          <p:nvPr/>
        </p:nvSpPr>
        <p:spPr>
          <a:xfrm>
            <a:off x="8679201" y="1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3" name="Ovaal 22"/>
          <p:cNvSpPr/>
          <p:nvPr/>
        </p:nvSpPr>
        <p:spPr>
          <a:xfrm>
            <a:off x="8679201" y="0"/>
            <a:ext cx="2630483" cy="2889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937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2876"/>
            <a:ext cx="7423484" cy="686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088"/>
          <a:stretch/>
        </p:blipFill>
        <p:spPr>
          <a:xfrm>
            <a:off x="0" y="1"/>
            <a:ext cx="12192000" cy="3489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2263"/>
          <a:stretch/>
        </p:blipFill>
        <p:spPr>
          <a:xfrm>
            <a:off x="0" y="0"/>
            <a:ext cx="12192000" cy="10467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85888" b="77166"/>
          <a:stretch/>
        </p:blipFill>
        <p:spPr>
          <a:xfrm>
            <a:off x="0" y="0"/>
            <a:ext cx="1720516" cy="13475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9145" b="71050"/>
          <a:stretch/>
        </p:blipFill>
        <p:spPr>
          <a:xfrm>
            <a:off x="0" y="1"/>
            <a:ext cx="4981074" cy="170848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70234"/>
          <a:stretch/>
        </p:blipFill>
        <p:spPr>
          <a:xfrm>
            <a:off x="0" y="0"/>
            <a:ext cx="12192000" cy="17566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4322"/>
          <a:stretch/>
        </p:blipFill>
        <p:spPr>
          <a:xfrm>
            <a:off x="0" y="1"/>
            <a:ext cx="12192000" cy="210552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8410"/>
          <a:stretch/>
        </p:blipFill>
        <p:spPr>
          <a:xfrm>
            <a:off x="0" y="1"/>
            <a:ext cx="12192000" cy="24544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6992"/>
          <a:stretch/>
        </p:blipFill>
        <p:spPr>
          <a:xfrm>
            <a:off x="0" y="0"/>
            <a:ext cx="12192000" cy="312821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5983"/>
          <a:stretch/>
        </p:blipFill>
        <p:spPr>
          <a:xfrm>
            <a:off x="0" y="1"/>
            <a:ext cx="12192000" cy="377791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9663"/>
          <a:stretch/>
        </p:blipFill>
        <p:spPr>
          <a:xfrm>
            <a:off x="0" y="0"/>
            <a:ext cx="12192000" cy="415089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4159"/>
          <a:stretch/>
        </p:blipFill>
        <p:spPr>
          <a:xfrm>
            <a:off x="0" y="0"/>
            <a:ext cx="12192000" cy="447574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0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4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1428</TotalTime>
  <Words>332</Words>
  <Application>Microsoft Office PowerPoint</Application>
  <PresentationFormat>Breedbeeld</PresentationFormat>
  <Paragraphs>82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Havo 4 Lesbrief Vervoer</vt:lpstr>
      <vt:lpstr>Hoofdstuk 1 en 2.</vt:lpstr>
      <vt:lpstr>Hoofdstuk 1 en 2.</vt:lpstr>
      <vt:lpstr>programma</vt:lpstr>
      <vt:lpstr>Formuleblad voor opgave 2.36</vt:lpstr>
      <vt:lpstr>PowerPoint-presentatie</vt:lpstr>
      <vt:lpstr>Formuleblad voor opgave 2.37</vt:lpstr>
      <vt:lpstr>PowerPoint-presentatie</vt:lpstr>
      <vt:lpstr>PowerPoint-presentatie</vt:lpstr>
      <vt:lpstr>Formules nodig voor 2.34</vt:lpstr>
      <vt:lpstr>Zelfstandig maken opdracht 2.34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33</cp:revision>
  <dcterms:created xsi:type="dcterms:W3CDTF">2016-01-11T13:38:51Z</dcterms:created>
  <dcterms:modified xsi:type="dcterms:W3CDTF">2017-09-28T06:42:48Z</dcterms:modified>
</cp:coreProperties>
</file>